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61"/>
  </p:notesMasterIdLst>
  <p:sldIdLst>
    <p:sldId id="256" r:id="rId2"/>
    <p:sldId id="287" r:id="rId3"/>
    <p:sldId id="257" r:id="rId4"/>
    <p:sldId id="258" r:id="rId5"/>
    <p:sldId id="259" r:id="rId6"/>
    <p:sldId id="264" r:id="rId7"/>
    <p:sldId id="260" r:id="rId8"/>
    <p:sldId id="301" r:id="rId9"/>
    <p:sldId id="302" r:id="rId10"/>
    <p:sldId id="261" r:id="rId11"/>
    <p:sldId id="286" r:id="rId12"/>
    <p:sldId id="288" r:id="rId13"/>
    <p:sldId id="289" r:id="rId14"/>
    <p:sldId id="290" r:id="rId15"/>
    <p:sldId id="291" r:id="rId16"/>
    <p:sldId id="265" r:id="rId17"/>
    <p:sldId id="262" r:id="rId18"/>
    <p:sldId id="263" r:id="rId19"/>
    <p:sldId id="303" r:id="rId20"/>
    <p:sldId id="304" r:id="rId21"/>
    <p:sldId id="266" r:id="rId22"/>
    <p:sldId id="270" r:id="rId23"/>
    <p:sldId id="305" r:id="rId24"/>
    <p:sldId id="306" r:id="rId25"/>
    <p:sldId id="271" r:id="rId26"/>
    <p:sldId id="272" r:id="rId27"/>
    <p:sldId id="28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3" r:id="rId37"/>
    <p:sldId id="284" r:id="rId38"/>
    <p:sldId id="285" r:id="rId39"/>
    <p:sldId id="292" r:id="rId40"/>
    <p:sldId id="281" r:id="rId41"/>
    <p:sldId id="267" r:id="rId42"/>
    <p:sldId id="293" r:id="rId43"/>
    <p:sldId id="294" r:id="rId44"/>
    <p:sldId id="295" r:id="rId45"/>
    <p:sldId id="268" r:id="rId46"/>
    <p:sldId id="296" r:id="rId47"/>
    <p:sldId id="297" r:id="rId48"/>
    <p:sldId id="269" r:id="rId49"/>
    <p:sldId id="298" r:id="rId50"/>
    <p:sldId id="307" r:id="rId51"/>
    <p:sldId id="312" r:id="rId52"/>
    <p:sldId id="308" r:id="rId53"/>
    <p:sldId id="313" r:id="rId54"/>
    <p:sldId id="314" r:id="rId55"/>
    <p:sldId id="309" r:id="rId56"/>
    <p:sldId id="310" r:id="rId57"/>
    <p:sldId id="311" r:id="rId58"/>
    <p:sldId id="315" r:id="rId59"/>
    <p:sldId id="30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6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0756D-F0A4-EC4C-B52E-2A622E96B1A7}" type="datetimeFigureOut">
              <a:rPr kumimoji="1" lang="ja-JP" altLang="en-US" smtClean="0"/>
              <a:t>2019/9/27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E0C75-27C4-F647-8866-31514DD4F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18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C75-27C4-F647-8866-31514DD4FDA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6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769A-E2A0-CB40-9695-BC25409676C0}" type="datetime1">
              <a:rPr kumimoji="1" lang="ja-JP" altLang="en-US" smtClean="0"/>
              <a:t>2019/9/27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B4B9D-164D-7E43-85A8-690FA42AD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15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95FD-A668-FA4E-8095-3E81EA2AA7B1}" type="datetime1">
              <a:rPr kumimoji="1" lang="ja-JP" altLang="en-US" smtClean="0"/>
              <a:t>2019/9/27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B4B9D-164D-7E43-85A8-690FA42AD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975B2A7-7BD7-7047-9421-E83849D12BC5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73077"/>
            <a:ext cx="9505950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97CA31-7575-334D-B7EE-FA7DAF467A3A}"/>
              </a:ext>
            </a:extLst>
          </p:cNvPr>
          <p:cNvCxnSpPr>
            <a:cxnSpLocks/>
          </p:cNvCxnSpPr>
          <p:nvPr userDrawn="1"/>
        </p:nvCxnSpPr>
        <p:spPr>
          <a:xfrm flipV="1">
            <a:off x="-968829" y="1273077"/>
            <a:ext cx="1597479" cy="76255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1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5DCE7-41FD-464F-B332-7BF6115A514F}" type="datetime1">
              <a:rPr kumimoji="1" lang="ja-JP" altLang="en-US" smtClean="0"/>
              <a:t>2019/9/27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B4B9D-164D-7E43-85A8-690FA42ADAF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975B2A7-7BD7-7047-9421-E83849D12BC5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73077"/>
            <a:ext cx="9505950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8418E8-51A5-0142-A50D-605CBE509940}"/>
              </a:ext>
            </a:extLst>
          </p:cNvPr>
          <p:cNvCxnSpPr>
            <a:cxnSpLocks/>
          </p:cNvCxnSpPr>
          <p:nvPr userDrawn="1"/>
        </p:nvCxnSpPr>
        <p:spPr>
          <a:xfrm>
            <a:off x="-968829" y="519655"/>
            <a:ext cx="1597479" cy="762552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49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7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13114"/>
            <a:ext cx="7886700" cy="4663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defRPr>
            </a:lvl1pPr>
          </a:lstStyle>
          <a:p>
            <a:fld id="{84B2BFDD-A067-D040-81AC-44D8C563D85F}" type="datetime1">
              <a:rPr kumimoji="1" lang="ja-JP" altLang="en-US" smtClean="0"/>
              <a:t>2019/9/27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defRPr>
            </a:lvl1pPr>
          </a:lstStyle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defRPr>
            </a:lvl1pPr>
          </a:lstStyle>
          <a:p>
            <a:fld id="{99AB4B9D-164D-7E43-85A8-690FA42ADAF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70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emf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5" Type="http://schemas.openxmlformats.org/officeDocument/2006/relationships/image" Target="../media/image21.png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svg"/><Relationship Id="rId1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34575-0C3F-E34A-9213-BD7A0566F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/>
          <a:lstStyle/>
          <a:p>
            <a:r>
              <a:rPr kumimoji="1" lang="en-US" altLang="ja-JP" dirty="0"/>
              <a:t>VOYAGE GROUP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6EB9DDD-255A-8E49-AEDE-97460DFF6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22800"/>
            <a:ext cx="6858000" cy="1655762"/>
          </a:xfrm>
        </p:spPr>
        <p:txBody>
          <a:bodyPr/>
          <a:lstStyle/>
          <a:p>
            <a:r>
              <a:rPr kumimoji="1" lang="en-US" altLang="ja-JP" dirty="0" err="1"/>
              <a:t>Takahito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Sueda</a:t>
            </a:r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DA7557C-F461-DC47-B66B-B7793E92C8D6}"/>
              </a:ext>
            </a:extLst>
          </p:cNvPr>
          <p:cNvCxnSpPr>
            <a:cxnSpLocks/>
          </p:cNvCxnSpPr>
          <p:nvPr/>
        </p:nvCxnSpPr>
        <p:spPr>
          <a:xfrm>
            <a:off x="1001210" y="3831219"/>
            <a:ext cx="7141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8DE66D-B124-9D41-9583-4E6DD246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717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marL="0" indent="0">
              <a:buNone/>
            </a:pPr>
            <a:r>
              <a:rPr lang="ja-JP" altLang="en-US" sz="3200"/>
              <a:t>社長→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997307-13A6-1041-9097-543700A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3" y="3696109"/>
            <a:ext cx="3708400" cy="2095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45B3AD-43EA-FB4C-AFAB-484E18593FDA}"/>
              </a:ext>
            </a:extLst>
          </p:cNvPr>
          <p:cNvSpPr txBox="1"/>
          <p:nvPr/>
        </p:nvSpPr>
        <p:spPr>
          <a:xfrm>
            <a:off x="6479553" y="642733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voyagegroup.com</a:t>
            </a:r>
            <a:r>
              <a:rPr kumimoji="1" lang="en-US" altLang="ja-JP" dirty="0"/>
              <a:t>/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07FD1644-0C37-2F45-B0EC-26324A10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09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marL="0" indent="0">
              <a:buNone/>
            </a:pPr>
            <a:r>
              <a:rPr lang="ja-JP" altLang="en-US" sz="3200"/>
              <a:t>社長→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997307-13A6-1041-9097-543700A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3" y="3696109"/>
            <a:ext cx="3708400" cy="2095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45B3AD-43EA-FB4C-AFAB-484E18593FDA}"/>
              </a:ext>
            </a:extLst>
          </p:cNvPr>
          <p:cNvSpPr txBox="1"/>
          <p:nvPr/>
        </p:nvSpPr>
        <p:spPr>
          <a:xfrm>
            <a:off x="6479553" y="642733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voyagegroup.com</a:t>
            </a:r>
            <a:r>
              <a:rPr kumimoji="1" lang="en-US" altLang="ja-JP" dirty="0"/>
              <a:t>/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01EE74-A55A-F048-A977-E380A7E1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3000" y="1714500"/>
            <a:ext cx="6858000" cy="3429000"/>
          </a:xfrm>
          <a:prstGeom prst="rect">
            <a:avLst/>
          </a:prstGeom>
        </p:spPr>
      </p:pic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123752C-5E7D-1742-99F7-F109400C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60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marL="0" indent="0">
              <a:buNone/>
            </a:pPr>
            <a:r>
              <a:rPr lang="ja-JP" altLang="en-US" sz="3200"/>
              <a:t>社長→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997307-13A6-1041-9097-543700A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3" y="3696109"/>
            <a:ext cx="3708400" cy="2095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45B3AD-43EA-FB4C-AFAB-484E18593FDA}"/>
              </a:ext>
            </a:extLst>
          </p:cNvPr>
          <p:cNvSpPr txBox="1"/>
          <p:nvPr/>
        </p:nvSpPr>
        <p:spPr>
          <a:xfrm>
            <a:off x="6479553" y="642733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voyagegroup.com</a:t>
            </a:r>
            <a:r>
              <a:rPr kumimoji="1" lang="en-US" altLang="ja-JP" dirty="0"/>
              <a:t>/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01EE74-A55A-F048-A977-E380A7E1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3000" y="1714500"/>
            <a:ext cx="6858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E577C73-8183-3542-A78C-64B15F13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AB4D968C-5AA0-8143-A582-929FC0A6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44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marL="0" indent="0">
              <a:buNone/>
            </a:pPr>
            <a:r>
              <a:rPr lang="ja-JP" altLang="en-US" sz="3200"/>
              <a:t>社長→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997307-13A6-1041-9097-543700A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3" y="3696109"/>
            <a:ext cx="3708400" cy="2095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45B3AD-43EA-FB4C-AFAB-484E18593FDA}"/>
              </a:ext>
            </a:extLst>
          </p:cNvPr>
          <p:cNvSpPr txBox="1"/>
          <p:nvPr/>
        </p:nvSpPr>
        <p:spPr>
          <a:xfrm>
            <a:off x="6479553" y="642733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voyagegroup.com</a:t>
            </a:r>
            <a:r>
              <a:rPr kumimoji="1" lang="en-US" altLang="ja-JP" dirty="0"/>
              <a:t>/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01EE74-A55A-F048-A977-E380A7E1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3000" y="1714500"/>
            <a:ext cx="6858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E577C73-8183-3542-A78C-64B15F13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DAC4959-182E-CF4E-A9DC-E8987962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9601"/>
            <a:ext cx="9144000" cy="3758798"/>
          </a:xfrm>
          <a:prstGeom prst="rect">
            <a:avLst/>
          </a:prstGeom>
        </p:spPr>
      </p:pic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12CDCC4B-9A4B-CE4D-AB4C-05F2AA51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30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marL="0" indent="0">
              <a:buNone/>
            </a:pPr>
            <a:r>
              <a:rPr lang="ja-JP" altLang="en-US" sz="3200"/>
              <a:t>社長→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997307-13A6-1041-9097-543700A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3" y="3696109"/>
            <a:ext cx="3708400" cy="2095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45B3AD-43EA-FB4C-AFAB-484E18593FDA}"/>
              </a:ext>
            </a:extLst>
          </p:cNvPr>
          <p:cNvSpPr txBox="1"/>
          <p:nvPr/>
        </p:nvSpPr>
        <p:spPr>
          <a:xfrm>
            <a:off x="6479553" y="642733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voyagegroup.com</a:t>
            </a:r>
            <a:r>
              <a:rPr kumimoji="1" lang="en-US" altLang="ja-JP" dirty="0"/>
              <a:t>/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01EE74-A55A-F048-A977-E380A7E1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3000" y="1714500"/>
            <a:ext cx="6858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E577C73-8183-3542-A78C-64B15F13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DAC4959-182E-CF4E-A9DC-E8987962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9601"/>
            <a:ext cx="9144000" cy="37587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1EDEE69-57C0-824F-B925-7A4C6E013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611127" y="1124359"/>
            <a:ext cx="6858000" cy="5143500"/>
          </a:xfrm>
          <a:prstGeom prst="rect">
            <a:avLst/>
          </a:prstGeom>
        </p:spPr>
      </p:pic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4D9DD900-DF6D-AC4A-BADE-E2EBCB77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2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marL="0" indent="0">
              <a:buNone/>
            </a:pPr>
            <a:r>
              <a:rPr lang="ja-JP" altLang="en-US" sz="3200"/>
              <a:t>社長→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997307-13A6-1041-9097-543700A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3" y="3696109"/>
            <a:ext cx="3708400" cy="2095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45B3AD-43EA-FB4C-AFAB-484E18593FDA}"/>
              </a:ext>
            </a:extLst>
          </p:cNvPr>
          <p:cNvSpPr txBox="1"/>
          <p:nvPr/>
        </p:nvSpPr>
        <p:spPr>
          <a:xfrm>
            <a:off x="6479553" y="6427334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voyagegroup.com</a:t>
            </a:r>
            <a:r>
              <a:rPr kumimoji="1" lang="en-US" altLang="ja-JP" dirty="0"/>
              <a:t>/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01EE74-A55A-F048-A977-E380A7E1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3000" y="1714500"/>
            <a:ext cx="6858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E577C73-8183-3542-A78C-64B15F13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DAC4959-182E-CF4E-A9DC-E8987962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9601"/>
            <a:ext cx="9144000" cy="37587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1EDEE69-57C0-824F-B925-7A4C6E013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611127" y="1124359"/>
            <a:ext cx="6858000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86F4031-6EB8-B54B-9589-83A1434C9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840786"/>
            <a:ext cx="4572000" cy="3429000"/>
          </a:xfrm>
          <a:prstGeom prst="rect">
            <a:avLst/>
          </a:prstGeom>
        </p:spPr>
      </p:pic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7BA33BE8-8056-8745-A378-5123AB2B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1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b="1" u="sng"/>
              <a:t>職種</a:t>
            </a:r>
            <a:endParaRPr kumimoji="1" lang="en-US" altLang="ja-JP" b="1" u="sng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BF31B8-ED40-9E43-A4C0-29A6455A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10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F555B-7E92-4D47-A71F-07B06FB8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職種</a:t>
            </a:r>
            <a:r>
              <a:rPr kumimoji="1" lang="en-US" altLang="ja-JP" dirty="0"/>
              <a:t>(</a:t>
            </a:r>
            <a:r>
              <a:rPr kumimoji="1" lang="ja-JP" altLang="en-US"/>
              <a:t>新卒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270A54-1456-1A47-83EC-AC2C098AA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総合職</a:t>
            </a:r>
            <a:endParaRPr kumimoji="1" lang="en-US" altLang="ja-JP" sz="4000" dirty="0"/>
          </a:p>
          <a:p>
            <a:r>
              <a:rPr lang="ja-JP" altLang="en-US" sz="4400"/>
              <a:t>エンジニア職</a:t>
            </a:r>
            <a:endParaRPr lang="en-US" altLang="ja-JP" sz="4400" dirty="0"/>
          </a:p>
          <a:p>
            <a:pPr marL="0" indent="0">
              <a:buNone/>
            </a:pPr>
            <a:endParaRPr kumimoji="1" lang="en-US" altLang="ja-JP" sz="44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03690F-0E7B-F74B-AEB5-37DA9A1D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F555B-7E92-4D47-A71F-07B06FB8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職種</a:t>
            </a:r>
            <a:r>
              <a:rPr kumimoji="1" lang="en-US" altLang="ja-JP" dirty="0"/>
              <a:t>(</a:t>
            </a:r>
            <a:r>
              <a:rPr kumimoji="1" lang="ja-JP" altLang="en-US"/>
              <a:t>新卒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270A54-1456-1A47-83EC-AC2C098AA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総合職</a:t>
            </a:r>
            <a:endParaRPr kumimoji="1" lang="en-US" altLang="ja-JP" sz="4000" dirty="0"/>
          </a:p>
          <a:p>
            <a:r>
              <a:rPr lang="ja-JP" altLang="en-US" sz="4400"/>
              <a:t>エンジニア職</a:t>
            </a:r>
            <a:endParaRPr lang="en-US" altLang="ja-JP" sz="4400" dirty="0"/>
          </a:p>
          <a:p>
            <a:pPr marL="0" indent="0">
              <a:buNone/>
            </a:pPr>
            <a:endParaRPr kumimoji="1" lang="en-US" altLang="ja-JP" sz="4400" dirty="0"/>
          </a:p>
          <a:p>
            <a:pPr marL="0" indent="0">
              <a:buNone/>
            </a:pPr>
            <a:r>
              <a:rPr lang="ja-JP" altLang="en-US" sz="4400"/>
              <a:t>おもしろ福利厚生</a:t>
            </a:r>
            <a:endParaRPr kumimoji="1" lang="en-US" altLang="ja-JP" sz="44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D60CE7-BE6E-CE46-A3F6-62731D0F4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20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F555B-7E92-4D47-A71F-07B06FB8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職種</a:t>
            </a:r>
            <a:r>
              <a:rPr kumimoji="1" lang="en-US" altLang="ja-JP" dirty="0"/>
              <a:t>(</a:t>
            </a:r>
            <a:r>
              <a:rPr kumimoji="1" lang="ja-JP" altLang="en-US"/>
              <a:t>新卒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270A54-1456-1A47-83EC-AC2C098AA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総合職</a:t>
            </a:r>
            <a:endParaRPr kumimoji="1" lang="en-US" altLang="ja-JP" sz="4000" dirty="0"/>
          </a:p>
          <a:p>
            <a:r>
              <a:rPr lang="ja-JP" altLang="en-US" sz="4400"/>
              <a:t>エンジニア職</a:t>
            </a:r>
            <a:endParaRPr lang="en-US" altLang="ja-JP" sz="4400" dirty="0"/>
          </a:p>
          <a:p>
            <a:pPr marL="0" indent="0">
              <a:buNone/>
            </a:pPr>
            <a:endParaRPr kumimoji="1" lang="en-US" altLang="ja-JP" sz="4400" dirty="0"/>
          </a:p>
          <a:p>
            <a:pPr marL="0" indent="0">
              <a:buNone/>
            </a:pPr>
            <a:r>
              <a:rPr lang="ja-JP" altLang="en-US" sz="4400"/>
              <a:t>おもしろ福利厚生</a:t>
            </a:r>
            <a:endParaRPr lang="en-US" altLang="ja-JP" sz="4400" dirty="0"/>
          </a:p>
          <a:p>
            <a:r>
              <a:rPr kumimoji="1" lang="ja-JP" altLang="en-US" sz="4400"/>
              <a:t>就業後の酒がタダになる</a:t>
            </a:r>
            <a:endParaRPr kumimoji="1" lang="en-US" altLang="ja-JP" sz="44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78010-26BA-D049-AB9E-3EF49523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69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34575-0C3F-E34A-9213-BD7A0566F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/>
          <a:lstStyle/>
          <a:p>
            <a:r>
              <a:rPr kumimoji="1" lang="en-US" altLang="ja-JP" dirty="0"/>
              <a:t>VOYAGE GROUP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6EB9DDD-255A-8E49-AEDE-97460DFF6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22800"/>
            <a:ext cx="6858000" cy="1655762"/>
          </a:xfrm>
        </p:spPr>
        <p:txBody>
          <a:bodyPr/>
          <a:lstStyle/>
          <a:p>
            <a:r>
              <a:rPr kumimoji="1" lang="en-US" altLang="ja-JP" dirty="0" err="1"/>
              <a:t>Takahito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Sueda</a:t>
            </a:r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DA7557C-F461-DC47-B66B-B7793E92C8D6}"/>
              </a:ext>
            </a:extLst>
          </p:cNvPr>
          <p:cNvCxnSpPr>
            <a:cxnSpLocks/>
          </p:cNvCxnSpPr>
          <p:nvPr/>
        </p:nvCxnSpPr>
        <p:spPr>
          <a:xfrm>
            <a:off x="1001210" y="3831219"/>
            <a:ext cx="7141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DEF461E1-9FF1-7847-A340-0D76ECC9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D024E7C7-8AA5-4F42-A372-145FC8A0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478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F555B-7E92-4D47-A71F-07B06FB8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職種</a:t>
            </a:r>
            <a:r>
              <a:rPr kumimoji="1" lang="en-US" altLang="ja-JP" dirty="0"/>
              <a:t>(</a:t>
            </a:r>
            <a:r>
              <a:rPr kumimoji="1" lang="ja-JP" altLang="en-US"/>
              <a:t>新卒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270A54-1456-1A47-83EC-AC2C098AA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総合職</a:t>
            </a:r>
            <a:endParaRPr kumimoji="1" lang="en-US" altLang="ja-JP" sz="4000" dirty="0"/>
          </a:p>
          <a:p>
            <a:r>
              <a:rPr lang="ja-JP" altLang="en-US" sz="4400"/>
              <a:t>エンジニア職</a:t>
            </a:r>
            <a:endParaRPr lang="en-US" altLang="ja-JP" sz="4400" dirty="0"/>
          </a:p>
          <a:p>
            <a:pPr marL="0" indent="0">
              <a:buNone/>
            </a:pPr>
            <a:endParaRPr kumimoji="1" lang="en-US" altLang="ja-JP" sz="4400" dirty="0"/>
          </a:p>
          <a:p>
            <a:pPr marL="0" indent="0">
              <a:buNone/>
            </a:pPr>
            <a:r>
              <a:rPr lang="ja-JP" altLang="en-US" sz="4400"/>
              <a:t>おもしろ福利厚生</a:t>
            </a:r>
            <a:endParaRPr lang="en-US" altLang="ja-JP" sz="4400" dirty="0"/>
          </a:p>
          <a:p>
            <a:r>
              <a:rPr kumimoji="1" lang="ja-JP" altLang="en-US" sz="4400"/>
              <a:t>就業後の酒がタダになる</a:t>
            </a:r>
            <a:endParaRPr kumimoji="1" lang="en-US" altLang="ja-JP" sz="4400" dirty="0"/>
          </a:p>
          <a:p>
            <a:r>
              <a:rPr lang="ja-JP" altLang="en-US" sz="4400"/>
              <a:t>裁量労働制</a:t>
            </a:r>
            <a:endParaRPr kumimoji="1" lang="en-US" altLang="ja-JP" sz="44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AFB6C7-935D-2346-9357-6D5718C4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19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 b="1" u="sng"/>
              <a:t>実習内容</a:t>
            </a:r>
            <a:endParaRPr lang="en-US" altLang="ja-JP" b="1" u="sng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47D5B5-5353-E648-B644-A147BA24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26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怒涛のインプットと圧倒的アウトプット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9FAAF5-5F33-D44D-A815-90BE5D5C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28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怒涛のインプットと圧倒的アウトプット</a:t>
            </a:r>
            <a:endParaRPr lang="en-US" altLang="ja-JP" dirty="0"/>
          </a:p>
          <a:p>
            <a:r>
              <a:rPr kumimoji="1" lang="ja-JP" altLang="en-US"/>
              <a:t>前半</a:t>
            </a:r>
            <a:r>
              <a:rPr kumimoji="1" lang="en-US" altLang="ja-JP" dirty="0"/>
              <a:t>7</a:t>
            </a:r>
            <a:r>
              <a:rPr kumimoji="1" lang="ja-JP" altLang="en-US"/>
              <a:t>日間が講義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E7C658-2177-2440-B2D1-84396F04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70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怒涛のインプットと圧倒的アウトプット</a:t>
            </a:r>
            <a:endParaRPr lang="en-US" altLang="ja-JP" dirty="0"/>
          </a:p>
          <a:p>
            <a:r>
              <a:rPr kumimoji="1" lang="ja-JP" altLang="en-US"/>
              <a:t>前半</a:t>
            </a:r>
            <a:r>
              <a:rPr kumimoji="1" lang="en-US" altLang="ja-JP" dirty="0"/>
              <a:t>7</a:t>
            </a:r>
            <a:r>
              <a:rPr kumimoji="1" lang="ja-JP" altLang="en-US"/>
              <a:t>日間が講義</a:t>
            </a:r>
            <a:endParaRPr kumimoji="1" lang="en-US" altLang="ja-JP" dirty="0"/>
          </a:p>
          <a:p>
            <a:r>
              <a:rPr lang="ja-JP" altLang="en-US"/>
              <a:t>後半</a:t>
            </a:r>
            <a:r>
              <a:rPr lang="en-US" altLang="ja-JP" dirty="0"/>
              <a:t>8</a:t>
            </a:r>
            <a:r>
              <a:rPr lang="ja-JP" altLang="en-US"/>
              <a:t>日間がチーム開発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208FD2-42D2-204B-A2EE-8B8B041E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415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怒涛のインプットと圧倒的アウトプット</a:t>
            </a:r>
            <a:endParaRPr lang="en-US" altLang="ja-JP" dirty="0"/>
          </a:p>
          <a:p>
            <a:r>
              <a:rPr kumimoji="1" lang="ja-JP" altLang="en-US"/>
              <a:t>前半</a:t>
            </a:r>
            <a:r>
              <a:rPr kumimoji="1" lang="en-US" altLang="ja-JP" dirty="0"/>
              <a:t>7</a:t>
            </a:r>
            <a:r>
              <a:rPr kumimoji="1" lang="ja-JP" altLang="en-US"/>
              <a:t>日間が講義</a:t>
            </a:r>
            <a:endParaRPr kumimoji="1" lang="en-US" altLang="ja-JP" dirty="0"/>
          </a:p>
          <a:p>
            <a:r>
              <a:rPr lang="ja-JP" altLang="en-US"/>
              <a:t>後半</a:t>
            </a:r>
            <a:r>
              <a:rPr lang="en-US" altLang="ja-JP" dirty="0"/>
              <a:t>8</a:t>
            </a:r>
            <a:r>
              <a:rPr lang="ja-JP" altLang="en-US"/>
              <a:t>日間がチーム開発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労働らしい労働はしてない</a:t>
            </a:r>
            <a:endParaRPr kumimoji="1" lang="ja-JP" altLang="en-US" sz="320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9271A3-EC90-E84F-BBC7-EEB5004F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15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怒涛のインプットと圧倒的アウトプット</a:t>
            </a:r>
            <a:endParaRPr lang="en-US" altLang="ja-JP" dirty="0"/>
          </a:p>
          <a:p>
            <a:r>
              <a:rPr kumimoji="1" lang="ja-JP" altLang="en-US"/>
              <a:t>前半</a:t>
            </a:r>
            <a:r>
              <a:rPr kumimoji="1" lang="en-US" altLang="ja-JP" dirty="0"/>
              <a:t>7</a:t>
            </a:r>
            <a:r>
              <a:rPr kumimoji="1" lang="ja-JP" altLang="en-US"/>
              <a:t>日間が講義</a:t>
            </a:r>
            <a:endParaRPr kumimoji="1" lang="en-US" altLang="ja-JP" dirty="0"/>
          </a:p>
          <a:p>
            <a:r>
              <a:rPr lang="ja-JP" altLang="en-US"/>
              <a:t>後半</a:t>
            </a:r>
            <a:r>
              <a:rPr lang="en-US" altLang="ja-JP" dirty="0"/>
              <a:t>8</a:t>
            </a:r>
            <a:r>
              <a:rPr lang="ja-JP" altLang="en-US"/>
              <a:t>日間がチーム開発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労働らしい労働はしてない</a:t>
            </a:r>
            <a:endParaRPr lang="en-US" altLang="ja-JP" dirty="0"/>
          </a:p>
          <a:p>
            <a:r>
              <a:rPr lang="ja-JP" altLang="en-US"/>
              <a:t>で、</a:t>
            </a:r>
            <a:r>
              <a:rPr kumimoji="1" lang="ja-JP" altLang="en-US"/>
              <a:t>この待遇</a:t>
            </a:r>
            <a:endParaRPr kumimoji="1" lang="en-US" altLang="ja-JP" dirty="0"/>
          </a:p>
          <a:p>
            <a:pPr lvl="1"/>
            <a:r>
              <a:rPr kumimoji="1" lang="en-US" altLang="ja-JP" sz="3200" b="1" dirty="0"/>
              <a:t>12</a:t>
            </a:r>
            <a:r>
              <a:rPr kumimoji="1" lang="ja-JP" altLang="en-US" sz="3200" b="1"/>
              <a:t>万円</a:t>
            </a:r>
            <a:r>
              <a:rPr kumimoji="1" lang="ja-JP" altLang="en-US" sz="3200"/>
              <a:t>の給料</a:t>
            </a:r>
            <a:endParaRPr kumimoji="1" lang="en-US" altLang="ja-JP" sz="3200" dirty="0"/>
          </a:p>
          <a:p>
            <a:pPr lvl="1"/>
            <a:r>
              <a:rPr kumimoji="1" lang="ja-JP" altLang="en-US" sz="3200" b="1"/>
              <a:t>交通費補助</a:t>
            </a:r>
            <a:endParaRPr kumimoji="1" lang="en-US" altLang="ja-JP" sz="3200" b="1" dirty="0"/>
          </a:p>
          <a:p>
            <a:pPr lvl="1"/>
            <a:r>
              <a:rPr kumimoji="1" lang="ja-JP" altLang="en-US" sz="3200" b="1"/>
              <a:t>住む場所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2F2BB6-9EB8-6D41-AF71-F2A0B13E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30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5400" b="1"/>
              <a:t>充実のフィードバック</a:t>
            </a:r>
            <a:endParaRPr kumimoji="1" lang="en-US" altLang="ja-JP" sz="5400" b="1" dirty="0"/>
          </a:p>
          <a:p>
            <a:r>
              <a:rPr kumimoji="1" lang="ja-JP" altLang="en-US" sz="5400" b="1"/>
              <a:t>中間課題後</a:t>
            </a:r>
            <a:endParaRPr kumimoji="1" lang="en-US" altLang="ja-JP" sz="5400" b="1" dirty="0"/>
          </a:p>
          <a:p>
            <a:r>
              <a:rPr lang="ja-JP" altLang="en-US" sz="5400" b="1"/>
              <a:t>チーム開発中</a:t>
            </a:r>
            <a:r>
              <a:rPr lang="en-US" altLang="ja-JP" sz="5400" b="1" dirty="0"/>
              <a:t> 2</a:t>
            </a:r>
            <a:r>
              <a:rPr lang="ja-JP" altLang="en-US" sz="5400" b="1"/>
              <a:t>回</a:t>
            </a:r>
            <a:endParaRPr lang="en-US" altLang="ja-JP" sz="5400" b="1" dirty="0"/>
          </a:p>
          <a:p>
            <a:r>
              <a:rPr kumimoji="1" lang="ja-JP" altLang="en-US" sz="5400" b="1"/>
              <a:t>後日フィードバック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E9F44F-E7B0-ED4C-B9D0-6BEFD86A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275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400" b="1"/>
              <a:t>控えめに言って最高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69C4A2-0937-F849-9D2E-2372AF6C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72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講義</a:t>
            </a:r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8EBD75F9-61EA-BB4F-BADF-B0F92FC0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1839" y="427085"/>
            <a:ext cx="4336419" cy="3841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2B040FF-19CA-6145-A2C6-FB8E1267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4240" y="6188449"/>
            <a:ext cx="1174497" cy="11744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B58EC3-B3B6-2340-9A13-DEF46B79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4" y="7072915"/>
            <a:ext cx="1051571" cy="10515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D5847D-8272-DA4A-8F77-494D59AF7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5" y="6858000"/>
            <a:ext cx="1174497" cy="117449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84FD482-9C5C-FD4A-B560-A29CC59C5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62" y="6918068"/>
            <a:ext cx="2001012" cy="1341588"/>
          </a:xfrm>
          <a:prstGeom prst="rect">
            <a:avLst/>
          </a:prstGeom>
        </p:spPr>
      </p:pic>
      <p:pic>
        <p:nvPicPr>
          <p:cNvPr id="9" name="Graphic 56">
            <a:extLst>
              <a:ext uri="{FF2B5EF4-FFF2-40B4-BE49-F238E27FC236}">
                <a16:creationId xmlns:a16="http://schemas.microsoft.com/office/drawing/2014/main" id="{79E12FAF-0A27-7E41-99BB-D7E060E0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4465" y="4687712"/>
            <a:ext cx="2001012" cy="20010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262B495-5E18-F04E-BF80-B719952BB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534872" y="2593678"/>
            <a:ext cx="770695" cy="77069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A185B86-87CB-EA49-A84E-2442907D09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2498" y="-489058"/>
            <a:ext cx="3698242" cy="95644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A260E5F-6F64-8F45-B788-94C46834CE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9428" y="-2403850"/>
            <a:ext cx="2269797" cy="221781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AA7D8F0-203B-8445-8663-C77D22D0C0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4944" y="6907115"/>
            <a:ext cx="941367" cy="128059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AEE7AC0-5550-484C-BF8A-95D8EE0AB6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30443" y="4391933"/>
            <a:ext cx="2000938" cy="50919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E81CC16-93E6-F24C-A63E-6AE9ED6B31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2117" y="7107380"/>
            <a:ext cx="2362200" cy="812800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2D93B0F3-FC54-8047-B214-32D6CB18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3114"/>
            <a:ext cx="7886700" cy="466384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/>
              <a:t>Back-end (Go)</a:t>
            </a:r>
          </a:p>
          <a:p>
            <a:pPr>
              <a:lnSpc>
                <a:spcPct val="150000"/>
              </a:lnSpc>
            </a:pPr>
            <a:r>
              <a:rPr lang="en-US" altLang="ja-JP" sz="2400" dirty="0"/>
              <a:t>Front-end (JS)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DB (MySQL) / migration (goose)</a:t>
            </a:r>
          </a:p>
          <a:p>
            <a:pPr>
              <a:lnSpc>
                <a:spcPct val="150000"/>
              </a:lnSpc>
            </a:pPr>
            <a:r>
              <a:rPr lang="en-US" altLang="ja-JP" sz="2400" dirty="0"/>
              <a:t>security (XSS, CSRF, SQL inj., </a:t>
            </a:r>
            <a:r>
              <a:rPr lang="en-US" altLang="ja-JP" sz="2400" dirty="0" err="1"/>
              <a:t>etc</a:t>
            </a:r>
            <a:r>
              <a:rPr lang="en-US" altLang="ja-JP" sz="24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Auth</a:t>
            </a:r>
          </a:p>
          <a:p>
            <a:pPr>
              <a:lnSpc>
                <a:spcPct val="150000"/>
              </a:lnSpc>
            </a:pPr>
            <a:r>
              <a:rPr lang="en-US" altLang="ja-JP" sz="2400" dirty="0"/>
              <a:t>CI/CD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Idea</a:t>
            </a:r>
            <a:endParaRPr kumimoji="1" lang="ja-JP" altLang="en-US" sz="240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660B08C-E68E-EA4E-88C7-A569A50F59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67969" y="3109223"/>
            <a:ext cx="1467321" cy="897616"/>
          </a:xfrm>
          <a:prstGeom prst="rect">
            <a:avLst/>
          </a:prstGeom>
        </p:spPr>
      </p:pic>
      <p:sp>
        <p:nvSpPr>
          <p:cNvPr id="17" name="フッター プレースホルダー 16">
            <a:extLst>
              <a:ext uri="{FF2B5EF4-FFF2-40B4-BE49-F238E27FC236}">
                <a16:creationId xmlns:a16="http://schemas.microsoft.com/office/drawing/2014/main" id="{0DFAAB08-024D-B943-80C9-081381E2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36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64EC4-EBB3-9C46-AF0E-0BCBFCDE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28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講義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3FBFDBE-C612-484F-9DA0-4633C42D3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181" y="427085"/>
            <a:ext cx="4336419" cy="3841316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27A9CD3-3C88-3C4F-8185-56E70D0D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94" y="5514227"/>
            <a:ext cx="1174497" cy="117449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7FC67BB-9A77-8145-AAFD-FEFC40BB2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11" y="4330360"/>
            <a:ext cx="1051571" cy="10515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A578CBA-FAB0-A249-9239-90277743A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991" y="3336206"/>
            <a:ext cx="1174497" cy="117449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9AA2144-8597-B542-B6B6-AA51A5863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366" y="5181707"/>
            <a:ext cx="2001012" cy="1341588"/>
          </a:xfrm>
          <a:prstGeom prst="rect">
            <a:avLst/>
          </a:prstGeom>
        </p:spPr>
      </p:pic>
      <p:pic>
        <p:nvPicPr>
          <p:cNvPr id="13" name="Graphic 56">
            <a:extLst>
              <a:ext uri="{FF2B5EF4-FFF2-40B4-BE49-F238E27FC236}">
                <a16:creationId xmlns:a16="http://schemas.microsoft.com/office/drawing/2014/main" id="{73F93C03-012F-174B-A9FF-5DCD82A6B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5977" y="4687712"/>
            <a:ext cx="2001012" cy="20010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7406C8B-7393-0D41-AB04-9E28C3A7B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5977" y="2593678"/>
            <a:ext cx="770695" cy="77069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55097F8-F4FE-8641-9BF7-67643ED31C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476222"/>
            <a:ext cx="3698242" cy="95644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069C1D2-C73F-B546-ABD6-8C7812A34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4341" y="2919556"/>
            <a:ext cx="2269797" cy="22178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7EA65533-0218-A844-9A19-53E87A4548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754" y="5231322"/>
            <a:ext cx="941367" cy="128059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4E20767-6DF0-3E43-AB09-7054662A51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7076" y="4669252"/>
            <a:ext cx="2000938" cy="50919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157C703-BBF6-934F-813F-8CE75E47F1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2117" y="3613546"/>
            <a:ext cx="2362200" cy="8128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FF33EF4-ECD9-4845-8C59-64999BD838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427" y="3109223"/>
            <a:ext cx="1467321" cy="897616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7CEDF8-E3D3-474A-9423-A57AC640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8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講義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API</a:t>
            </a:r>
            <a:r>
              <a:rPr kumimoji="1" lang="ja-JP" altLang="en-US"/>
              <a:t>余裕っす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JS</a:t>
            </a:r>
            <a:r>
              <a:rPr kumimoji="1" lang="ja-JP" altLang="en-US"/>
              <a:t>おやおや</a:t>
            </a:r>
            <a:r>
              <a:rPr kumimoji="1" lang="en-US" altLang="ja-JP" dirty="0"/>
              <a:t>…?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DB</a:t>
            </a:r>
            <a:r>
              <a:rPr lang="ja-JP" altLang="en-US"/>
              <a:t>モデリング完全理解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security</a:t>
            </a:r>
            <a:r>
              <a:rPr kumimoji="1" lang="ja-JP" altLang="en-US"/>
              <a:t>万歳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CI/CD</a:t>
            </a:r>
            <a:r>
              <a:rPr lang="ja-JP" altLang="en-US"/>
              <a:t>は習慣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プロダクトの作り方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AEE638-7190-B14F-AC0C-A9D56717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290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000"/>
              <a:t>メンバーは</a:t>
            </a:r>
            <a:r>
              <a:rPr lang="en-US" altLang="ja-JP" sz="4000" dirty="0"/>
              <a:t>5</a:t>
            </a:r>
            <a:r>
              <a:rPr lang="ja-JP" altLang="en-US" sz="4000"/>
              <a:t>名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4</a:t>
            </a:r>
            <a:r>
              <a:rPr lang="ja-JP" altLang="en-US" sz="4000"/>
              <a:t>名</a:t>
            </a:r>
            <a:r>
              <a:rPr lang="en-US" altLang="ja-JP" sz="4000" dirty="0"/>
              <a:t>: </a:t>
            </a:r>
            <a:r>
              <a:rPr lang="ja-JP" altLang="en-US" sz="4000"/>
              <a:t>京大院生とか強い人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/>
              <a:t>私</a:t>
            </a:r>
            <a:r>
              <a:rPr lang="en-US" altLang="ja-JP" sz="4000" dirty="0"/>
              <a:t>: </a:t>
            </a:r>
            <a:r>
              <a:rPr lang="ja-JP" altLang="en-US" sz="4000"/>
              <a:t>津山高専 </a:t>
            </a:r>
            <a:r>
              <a:rPr lang="en-US" altLang="ja-JP" sz="4000" dirty="0"/>
              <a:t>18</a:t>
            </a:r>
            <a:r>
              <a:rPr lang="ja-JP" altLang="en-US" sz="4000"/>
              <a:t>才</a:t>
            </a:r>
            <a:endParaRPr lang="en-US" altLang="ja-JP" sz="40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EAD01C-0B7E-9A43-B1C4-1508EBDF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46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000"/>
              <a:t>メンバーは</a:t>
            </a:r>
            <a:r>
              <a:rPr lang="en-US" altLang="ja-JP" sz="4000" dirty="0"/>
              <a:t>5</a:t>
            </a:r>
            <a:r>
              <a:rPr lang="ja-JP" altLang="en-US" sz="4000"/>
              <a:t>名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4</a:t>
            </a:r>
            <a:r>
              <a:rPr lang="ja-JP" altLang="en-US" sz="4000"/>
              <a:t>名</a:t>
            </a:r>
            <a:r>
              <a:rPr lang="en-US" altLang="ja-JP" sz="4000" dirty="0"/>
              <a:t>: </a:t>
            </a:r>
            <a:r>
              <a:rPr lang="ja-JP" altLang="en-US" sz="4000"/>
              <a:t>京大院生とか強い人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/>
              <a:t>私</a:t>
            </a:r>
            <a:r>
              <a:rPr lang="en-US" altLang="ja-JP" sz="4000" dirty="0"/>
              <a:t>: </a:t>
            </a:r>
            <a:r>
              <a:rPr lang="ja-JP" altLang="en-US" sz="4000"/>
              <a:t>津山高専 </a:t>
            </a:r>
            <a:r>
              <a:rPr lang="en-US" altLang="ja-JP" sz="4000" dirty="0"/>
              <a:t>18</a:t>
            </a:r>
            <a:r>
              <a:rPr lang="ja-JP" altLang="en-US" sz="4000"/>
              <a:t>才</a:t>
            </a:r>
            <a:endParaRPr lang="en-US" altLang="ja-JP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72DCD2-44A5-9145-A171-68B91B0A2D54}"/>
              </a:ext>
            </a:extLst>
          </p:cNvPr>
          <p:cNvSpPr txBox="1"/>
          <p:nvPr/>
        </p:nvSpPr>
        <p:spPr>
          <a:xfrm>
            <a:off x="6217920" y="4642009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800" dirty="0"/>
              <a:t>🤔</a:t>
            </a:r>
            <a:endParaRPr kumimoji="1" lang="ja-JP" altLang="en-US" sz="1380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50A581-5BC8-1841-B978-8B3658FD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987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4000"/>
              <a:t>みんな優しい</a:t>
            </a:r>
            <a:r>
              <a:rPr lang="en-US" altLang="ja-JP" sz="4000" dirty="0"/>
              <a:t>+</a:t>
            </a:r>
            <a:r>
              <a:rPr lang="ja-JP" altLang="en-US" sz="4000"/>
              <a:t>私図々しい</a:t>
            </a:r>
            <a:endParaRPr lang="en-US" altLang="ja-JP" sz="4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4000" dirty="0"/>
              <a:t>= </a:t>
            </a:r>
            <a:r>
              <a:rPr lang="ja-JP" altLang="en-US" sz="4000"/>
              <a:t>問題なくイケた</a:t>
            </a:r>
            <a:endParaRPr lang="en-US" altLang="ja-JP" sz="40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88E035-02C7-6A47-972F-10D0D34D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41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3600" b="1"/>
              <a:t>こんな図々しい</a:t>
            </a:r>
            <a:r>
              <a:rPr lang="en-US" altLang="ja-JP" sz="3600" b="1" dirty="0"/>
              <a:t>18</a:t>
            </a:r>
            <a:r>
              <a:rPr lang="ja-JP" altLang="en-US" sz="3600" b="1"/>
              <a:t>才見たことない</a:t>
            </a:r>
            <a:endParaRPr lang="en-US" altLang="ja-JP" sz="4000" b="1" dirty="0"/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ja-JP" dirty="0"/>
              <a:t>by </a:t>
            </a:r>
            <a:r>
              <a:rPr lang="ja-JP" altLang="en-US"/>
              <a:t>人事部長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A47425-7A98-A94E-92AA-A88E1498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649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4000"/>
              <a:t>めっちゃ頑張った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/>
              <a:t>デザイン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API</a:t>
            </a:r>
            <a:r>
              <a:rPr lang="ja-JP" altLang="en-US" sz="4000"/>
              <a:t>生やす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lang="en-US" altLang="ja-JP" sz="4000" dirty="0"/>
              <a:t>DB</a:t>
            </a:r>
            <a:r>
              <a:rPr lang="ja-JP" altLang="en-US" sz="4000"/>
              <a:t>の</a:t>
            </a:r>
            <a:r>
              <a:rPr lang="en-US" altLang="ja-JP" sz="4000" dirty="0"/>
              <a:t>migration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E9FF70-59AD-7240-AE6B-64B9105F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075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ja-JP" altLang="en-US" sz="4000"/>
              <a:t>優勝した。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C164B6-9E45-3B47-A915-E34BA8FE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4223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ja-JP" altLang="en-US" sz="4000"/>
              <a:t>優勝した。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33F50F8-7E41-D44B-91B6-2F2FC045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6" y="1857742"/>
            <a:ext cx="5961888" cy="3974592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29414A-5E4C-5C4D-A523-17C1AE57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94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ja-JP" altLang="en-US" sz="4000"/>
              <a:t>優勝した。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33F50F8-7E41-D44B-91B6-2F2FC045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6" y="1857742"/>
            <a:ext cx="5961888" cy="39745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1FE4E-11AC-9E4F-B747-753C567D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0C0360E4-B1DB-8642-B29C-3D6E387F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23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 </a:t>
            </a:r>
            <a:r>
              <a:rPr lang="en-US" altLang="ja-JP" dirty="0"/>
              <a:t>(</a:t>
            </a:r>
            <a:r>
              <a:rPr lang="ja-JP" altLang="en-US"/>
              <a:t>ググったら出てくる</a:t>
            </a:r>
            <a:r>
              <a:rPr lang="en-US" altLang="ja-JP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/>
              <a:t>職種 </a:t>
            </a:r>
            <a:r>
              <a:rPr lang="en-US" altLang="ja-JP" dirty="0"/>
              <a:t>(</a:t>
            </a:r>
            <a:r>
              <a:rPr lang="ja-JP" altLang="en-US"/>
              <a:t>ググったら出てくる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D7A2E0-CEDE-2449-9F3D-FD4B4AAD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363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1803F-7F74-5D46-A7A9-F1C5143E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実習内容</a:t>
            </a:r>
            <a:r>
              <a:rPr kumimoji="1" lang="en-US" altLang="ja-JP" dirty="0"/>
              <a:t> – </a:t>
            </a:r>
            <a:r>
              <a:rPr kumimoji="1" lang="ja-JP" altLang="en-US"/>
              <a:t>チーム開発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0E407B-ED80-0A41-BB93-A3CE79F3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ja-JP" altLang="en-US" sz="4000"/>
              <a:t>あざす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90A3C3-F5E0-AA4F-82FB-76095B4D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26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b="1" u="sng"/>
              <a:t>授業との関連性</a:t>
            </a:r>
            <a:endParaRPr kumimoji="1" lang="en-US" altLang="ja-JP" b="1" u="sng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A02B79-B00A-3D42-9CBC-1A31B4E9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375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授業との関連性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3200"/>
              <a:t>「</a:t>
            </a:r>
            <a:r>
              <a:rPr kumimoji="1" lang="ja-JP" altLang="en-US" sz="3200" b="1"/>
              <a:t>あ、授業でやった</a:t>
            </a:r>
            <a:r>
              <a:rPr kumimoji="1" lang="ja-JP" altLang="en-US" sz="3200"/>
              <a:t>」</a:t>
            </a:r>
            <a:r>
              <a:rPr lang="ja-JP" altLang="en-US" sz="3200"/>
              <a:t>は一切なかった</a:t>
            </a:r>
            <a:endParaRPr lang="en-US" altLang="ja-JP" sz="32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C6E96A-4AEA-324F-9C94-286F4C12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895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授業との関連性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3200"/>
              <a:t>講義とかチーム開発のベースにあるのは</a:t>
            </a:r>
            <a:endParaRPr kumimoji="1" lang="en-US" altLang="ja-JP" sz="32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3200"/>
              <a:t>授業かもしれない。</a:t>
            </a:r>
            <a:r>
              <a:rPr lang="en-US" altLang="ja-JP" sz="3200" dirty="0"/>
              <a:t>(</a:t>
            </a:r>
            <a:r>
              <a:rPr lang="ja-JP" altLang="en-US" sz="3200"/>
              <a:t>実感はできない</a:t>
            </a:r>
            <a:r>
              <a:rPr lang="en-US" altLang="ja-JP" sz="3200" dirty="0"/>
              <a:t>)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388C90-6793-EA49-9045-467F94C9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077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授業との関連性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3200"/>
              <a:t>シス研で先輩に教わった</a:t>
            </a:r>
            <a:r>
              <a:rPr lang="en-US" altLang="ja-JP" sz="3200" dirty="0"/>
              <a:t>Node.js</a:t>
            </a:r>
            <a:r>
              <a:rPr lang="ja-JP" altLang="en-US" sz="3200"/>
              <a:t>や、</a:t>
            </a:r>
            <a:endParaRPr lang="en-US" altLang="ja-JP" sz="32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3200"/>
              <a:t>チーム開発の経験は役に立った。</a:t>
            </a:r>
            <a:endParaRPr lang="en-US" altLang="ja-JP" sz="32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3200"/>
              <a:t>先輩に感謝</a:t>
            </a:r>
            <a:endParaRPr lang="en-US" altLang="ja-JP" sz="32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516F2-56D5-1240-8C89-3A01A1AA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740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 b="1" u="sng"/>
              <a:t>労働について</a:t>
            </a:r>
            <a:endParaRPr lang="en-US" altLang="ja-JP" b="1" u="sng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BFB3D-6C22-1543-AB32-9882F441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166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労働について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今回のインターンシップでは労働がなかった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たくさんの講義を受けて、</a:t>
            </a:r>
            <a:br>
              <a:rPr lang="en-US" altLang="ja-JP" dirty="0"/>
            </a:br>
            <a:r>
              <a:rPr lang="ja-JP" altLang="en-US"/>
              <a:t>たくさんのアウトプットを手伝ってもらった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お給料をもらってしまった。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059093-F8DF-EE4C-96DA-36264D47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815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労働について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/>
              <a:t>イメージはできた。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将来こうなりたい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働くならこんな人と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こんなオフィスで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こんな仕事を</a:t>
            </a: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C1CD55-8D33-E249-A9FD-F839FEAC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055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b="1" u="sng"/>
              <a:t>さいごに</a:t>
            </a:r>
            <a:endParaRPr kumimoji="1" lang="en-US" altLang="ja-JP" b="1" u="sng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226015-F7BC-464F-A821-A6F7E71F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889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スライド使って話す人にアドバイス</a:t>
            </a:r>
            <a:endParaRPr kumimoji="1" lang="en-US" altLang="ja-JP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B2D2FE-1935-8D4E-A071-9EB7FAE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39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会社概要 </a:t>
            </a:r>
            <a:r>
              <a:rPr kumimoji="1" lang="en-US" altLang="ja-JP" dirty="0"/>
              <a:t> (10 s)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r>
              <a:rPr kumimoji="1" lang="en-US" altLang="ja-JP" dirty="0"/>
              <a:t>  (10 s)</a:t>
            </a:r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r>
              <a:rPr lang="en-US" altLang="ja-JP" dirty="0"/>
              <a:t>  (2min)</a:t>
            </a:r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r>
              <a:rPr kumimoji="1" lang="en-US" altLang="ja-JP" dirty="0"/>
              <a:t>  (10 s)</a:t>
            </a:r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r>
              <a:rPr lang="en-US" altLang="ja-JP" dirty="0"/>
              <a:t>  (10 s)</a:t>
            </a:r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r>
              <a:rPr kumimoji="1" lang="en-US" altLang="ja-JP" dirty="0"/>
              <a:t> (20 s)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0138FC-CD3A-8F4B-8287-ADD7F41B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91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47400-CD56-ED43-B16E-6572CAAC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7023219"/>
            <a:ext cx="8515350" cy="3025072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01AD29-0416-284D-8B2E-05891FD0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75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BAA181-7C34-9542-9C68-200832E4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28127"/>
            <a:ext cx="8515350" cy="3025072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A8A42F-A945-1C43-81A4-7260D7EF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85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/>
              <a:t>の赤を使うのも小学校でやめような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D6BD-18FD-4742-A16B-2CAE0A6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-3239921"/>
            <a:ext cx="8515350" cy="3025072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D6AB1B-26AD-B546-99FB-0DB55A81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35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>
                <a:solidFill>
                  <a:srgbClr val="FF0000"/>
                </a:solidFill>
              </a:rPr>
              <a:t>の赤を使うのも小学校でやめような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kumimoji="1" lang="ja-JP" altLang="en-US" b="1"/>
              <a:t>↑見にくいでしょ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D6BD-18FD-4742-A16B-2CAE0A6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-3239921"/>
            <a:ext cx="8515350" cy="3025072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6A4F22-B1B6-154E-B739-323F78D6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975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/>
              <a:t>の赤を使うのも小学校でやめような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D6BD-18FD-4742-A16B-2CAE0A6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-3239921"/>
            <a:ext cx="8515350" cy="3025072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4942E8-1500-8C46-85C8-51E23D05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047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/>
              <a:t>の赤を使うのも小学校でやめような</a:t>
            </a:r>
            <a:endParaRPr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文字が多くてダサいよ</a:t>
            </a:r>
            <a:endParaRPr kumimoji="1" lang="en-US" altLang="ja-JP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70116-F39E-074A-9928-F5B31C2C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7637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/>
              <a:t>の赤を使うのも小学校でやめような</a:t>
            </a:r>
            <a:endParaRPr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文字が多くてダサいよ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/>
              <a:t>PC/</a:t>
            </a:r>
            <a:r>
              <a:rPr lang="ja-JP" altLang="en-US" b="1"/>
              <a:t>スクリーン見てないで前見て話そうな</a:t>
            </a:r>
            <a:endParaRPr kumimoji="1" lang="en-US" altLang="ja-JP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57AD41-173F-F240-B4DC-9EA38057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043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/>
              <a:t>の赤を使うのも小学校でやめような</a:t>
            </a:r>
            <a:endParaRPr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文字が多くてダサいよ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/>
              <a:t>PC/</a:t>
            </a:r>
            <a:r>
              <a:rPr lang="ja-JP" altLang="en-US" b="1"/>
              <a:t>スクリーン見てないで前見て話そうな</a:t>
            </a:r>
            <a:endParaRPr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/>
              <a:t>UD</a:t>
            </a:r>
            <a:r>
              <a:rPr lang="ja-JP" altLang="en-US" b="1"/>
              <a:t>フォントを使おうな</a:t>
            </a:r>
            <a:endParaRPr kumimoji="1" lang="en-US" altLang="ja-JP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1C9133-B8E5-374F-85ED-46B718B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3946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パワポのテーマ使うのは小学校で卒業しような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ff0000</a:t>
            </a:r>
            <a:r>
              <a:rPr lang="ja-JP" altLang="en-US" b="1"/>
              <a:t>の赤を使うのも小学校でやめような</a:t>
            </a:r>
            <a:endParaRPr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/>
              <a:t>文字が多くてダサいよ</a:t>
            </a:r>
            <a:endParaRPr kumimoji="1"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/>
              <a:t>PC/</a:t>
            </a:r>
            <a:r>
              <a:rPr lang="ja-JP" altLang="en-US" b="1"/>
              <a:t>スクリーン見てないで前見て話そうな</a:t>
            </a:r>
            <a:endParaRPr lang="en-US" altLang="ja-JP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b="1" dirty="0"/>
              <a:t>UD</a:t>
            </a:r>
            <a:r>
              <a:rPr lang="ja-JP" altLang="en-US" b="1"/>
              <a:t>フォントを使おうな</a:t>
            </a:r>
            <a:endParaRPr kumimoji="1" lang="en-US" altLang="ja-JP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1C9133-B8E5-374F-85ED-46B718B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43AA651-E4F4-2145-953D-DC7D3FED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87" y="1599973"/>
            <a:ext cx="6678826" cy="374491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1B6F4C-DF7C-B845-B9B7-7EB3549952FA}"/>
              </a:ext>
            </a:extLst>
          </p:cNvPr>
          <p:cNvSpPr txBox="1"/>
          <p:nvPr/>
        </p:nvSpPr>
        <p:spPr>
          <a:xfrm>
            <a:off x="6939139" y="6408335"/>
            <a:ext cx="194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youtube.com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346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質疑応答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en-US" altLang="ja-JP" dirty="0"/>
              <a:t>NDA</a:t>
            </a:r>
            <a:r>
              <a:rPr kumimoji="1" lang="ja-JP" altLang="en-US"/>
              <a:t>あるので答えられないものもあるけど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7A691D-B6F4-914F-8CB5-B1610915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75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A3898-65DE-6A44-B87A-BDD96ABC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C8DBC0-9308-284F-909C-7AB0B943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b="1" u="sng"/>
              <a:t>会社概要</a:t>
            </a:r>
            <a:endParaRPr lang="en-US" altLang="ja-JP" b="1" u="sng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職種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実習内容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授業との関連性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労働について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/>
              <a:t>さいごに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998441-61AE-E545-A3CF-C149694D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29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  <a:endParaRPr lang="en-US" altLang="ja-JP" sz="2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1990D6-1F44-A54C-8437-AD760518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sz="2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0D0937-09C3-DC48-863B-9C4B6D0B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10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988A-F1EC-D545-AFD5-853F1C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会社概要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A8E6-931D-B941-96BE-05668808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株式会社</a:t>
            </a:r>
            <a:r>
              <a:rPr kumimoji="1" lang="en-US" altLang="ja-JP" dirty="0"/>
              <a:t>VOYAGE GROUP</a:t>
            </a:r>
          </a:p>
          <a:p>
            <a:r>
              <a:rPr lang="ja-JP" altLang="en-US"/>
              <a:t>アドテクの会社</a:t>
            </a:r>
            <a:endParaRPr lang="en-US" altLang="ja-JP" dirty="0"/>
          </a:p>
          <a:p>
            <a:r>
              <a:rPr kumimoji="1" lang="ja-JP" altLang="en-US"/>
              <a:t>いろんなインターンシップある</a:t>
            </a:r>
            <a:endParaRPr kumimoji="1" lang="en-US" altLang="ja-JP" dirty="0"/>
          </a:p>
          <a:p>
            <a:pPr lvl="1"/>
            <a:r>
              <a:rPr lang="ja-JP" altLang="en-US" sz="2800"/>
              <a:t>今回は</a:t>
            </a:r>
            <a:r>
              <a:rPr lang="en-US" altLang="ja-JP" sz="2800" dirty="0"/>
              <a:t>Treasure(3</a:t>
            </a:r>
            <a:r>
              <a:rPr lang="ja-JP" altLang="en-US" sz="2800"/>
              <a:t>週間</a:t>
            </a:r>
            <a:r>
              <a:rPr lang="en-US" altLang="ja-JP" sz="2800" dirty="0"/>
              <a:t>)</a:t>
            </a:r>
            <a:r>
              <a:rPr lang="ja-JP" altLang="en-US" sz="2800"/>
              <a:t>に行ってきた</a:t>
            </a:r>
            <a:endParaRPr lang="en-US" altLang="ja-JP" sz="28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A3B634-31A6-584D-9C7F-F876D56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(c) 2019 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65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voyage_group_treasure">
      <a:dk1>
        <a:srgbClr val="343434"/>
      </a:dk1>
      <a:lt1>
        <a:srgbClr val="FBFBFB"/>
      </a:lt1>
      <a:dk2>
        <a:srgbClr val="0E1A38"/>
      </a:dk2>
      <a:lt2>
        <a:srgbClr val="E7E6E6"/>
      </a:lt2>
      <a:accent1>
        <a:srgbClr val="F3E848"/>
      </a:accent1>
      <a:accent2>
        <a:srgbClr val="82DBC5"/>
      </a:accent2>
      <a:accent3>
        <a:srgbClr val="3259B6"/>
      </a:accent3>
      <a:accent4>
        <a:srgbClr val="0E1A38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1440</Words>
  <Application>Microsoft Macintosh PowerPoint</Application>
  <PresentationFormat>画面に合わせる (4:3)</PresentationFormat>
  <Paragraphs>347</Paragraphs>
  <Slides>59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4" baseType="lpstr">
      <vt:lpstr>A-OTF UD Shin Maru Go Pr6N L</vt:lpstr>
      <vt:lpstr>游ゴシック</vt:lpstr>
      <vt:lpstr>Arial</vt:lpstr>
      <vt:lpstr>Calibri</vt:lpstr>
      <vt:lpstr>Office テーマ</vt:lpstr>
      <vt:lpstr>VOYAGE GROUP</vt:lpstr>
      <vt:lpstr>VOYAGE GROUP</vt:lpstr>
      <vt:lpstr>もくじ</vt:lpstr>
      <vt:lpstr>もくじ</vt:lpstr>
      <vt:lpstr>もくじ</vt:lpstr>
      <vt:lpstr>もくじ</vt:lpstr>
      <vt:lpstr>会社概要</vt:lpstr>
      <vt:lpstr>会社概要</vt:lpstr>
      <vt:lpstr>会社概要</vt:lpstr>
      <vt:lpstr>会社概要</vt:lpstr>
      <vt:lpstr>会社概要</vt:lpstr>
      <vt:lpstr>会社概要</vt:lpstr>
      <vt:lpstr>会社概要</vt:lpstr>
      <vt:lpstr>会社概要</vt:lpstr>
      <vt:lpstr>会社概要</vt:lpstr>
      <vt:lpstr>もくじ</vt:lpstr>
      <vt:lpstr>職種(新卒)</vt:lpstr>
      <vt:lpstr>職種(新卒)</vt:lpstr>
      <vt:lpstr>職種(新卒)</vt:lpstr>
      <vt:lpstr>職種(新卒)</vt:lpstr>
      <vt:lpstr>もくじ</vt:lpstr>
      <vt:lpstr>実習内容</vt:lpstr>
      <vt:lpstr>実習内容</vt:lpstr>
      <vt:lpstr>実習内容</vt:lpstr>
      <vt:lpstr>実習内容</vt:lpstr>
      <vt:lpstr>実習内容</vt:lpstr>
      <vt:lpstr>実習内容</vt:lpstr>
      <vt:lpstr>実習内容</vt:lpstr>
      <vt:lpstr>実習内容 – 講義</vt:lpstr>
      <vt:lpstr>実習内容 – 講義</vt:lpstr>
      <vt:lpstr>実習内容 – 講義</vt:lpstr>
      <vt:lpstr>実習内容 – チーム開発</vt:lpstr>
      <vt:lpstr>実習内容 – チーム開発</vt:lpstr>
      <vt:lpstr>実習内容 – チーム開発</vt:lpstr>
      <vt:lpstr>実習内容 – チーム開発</vt:lpstr>
      <vt:lpstr>実習内容 – チーム開発</vt:lpstr>
      <vt:lpstr>実習内容 – チーム開発</vt:lpstr>
      <vt:lpstr>実習内容 – チーム開発</vt:lpstr>
      <vt:lpstr>実習内容 – チーム開発</vt:lpstr>
      <vt:lpstr>実習内容 – チーム開発</vt:lpstr>
      <vt:lpstr>もくじ</vt:lpstr>
      <vt:lpstr>授業との関連性</vt:lpstr>
      <vt:lpstr>授業との関連性</vt:lpstr>
      <vt:lpstr>授業との関連性</vt:lpstr>
      <vt:lpstr>もくじ</vt:lpstr>
      <vt:lpstr>労働について</vt:lpstr>
      <vt:lpstr>労働について</vt:lpstr>
      <vt:lpstr>もくじ</vt:lpstr>
      <vt:lpstr>さいごに</vt:lpstr>
      <vt:lpstr>さいごに</vt:lpstr>
      <vt:lpstr>さいごに</vt:lpstr>
      <vt:lpstr>さいごに</vt:lpstr>
      <vt:lpstr>さいごに</vt:lpstr>
      <vt:lpstr>さいごに</vt:lpstr>
      <vt:lpstr>さいごに</vt:lpstr>
      <vt:lpstr>さいごに</vt:lpstr>
      <vt:lpstr>さいごに</vt:lpstr>
      <vt:lpstr>さいごに</vt:lpstr>
      <vt:lpstr>質疑応答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VOYAGE GROUP</dc:title>
  <dc:creator>b-suedat@tsuyama.kosen-ac.jp</dc:creator>
  <cp:lastModifiedBy>b-suedat@tsuyama.kosen-ac.jp</cp:lastModifiedBy>
  <cp:revision>19</cp:revision>
  <cp:lastPrinted>2019-09-25T02:19:37Z</cp:lastPrinted>
  <dcterms:created xsi:type="dcterms:W3CDTF">2019-09-25T00:39:45Z</dcterms:created>
  <dcterms:modified xsi:type="dcterms:W3CDTF">2019-09-27T02:08:05Z</dcterms:modified>
</cp:coreProperties>
</file>